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331" r:id="rId11"/>
    <p:sldId id="332" r:id="rId12"/>
    <p:sldId id="333" r:id="rId13"/>
    <p:sldId id="334" r:id="rId14"/>
    <p:sldId id="335" r:id="rId15"/>
    <p:sldId id="268" r:id="rId16"/>
    <p:sldId id="271" r:id="rId17"/>
    <p:sldId id="273" r:id="rId18"/>
    <p:sldId id="336" r:id="rId19"/>
    <p:sldId id="274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33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8" r:id="rId51"/>
    <p:sldId id="323" r:id="rId52"/>
    <p:sldId id="329" r:id="rId53"/>
    <p:sldId id="330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44964"/>
    <p:restoredTop sz="94643"/>
  </p:normalViewPr>
  <p:slideViewPr>
    <p:cSldViewPr snapToGrid="0" snapToObjects="1">
      <p:cViewPr varScale="1">
        <p:scale>
          <a:sx n="55" d="100"/>
          <a:sy n="55" d="100"/>
        </p:scale>
        <p:origin x="23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31414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448914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5979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6146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96281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565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8083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041363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646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1284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558969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07127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77831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41959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887813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2228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65979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441041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616996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410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007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37249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54525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519522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84668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21983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89723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42893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526897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036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173745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361316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057756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400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086052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970369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810030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077745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288644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82304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5209473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71232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3" name="Shape 4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639454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097195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960394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4661448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9" name="Shape 5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5572114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50340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25512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476889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6784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6188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1797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hyperlink" Target="http://cormsquare.com" TargetMode="External"/><Relationship Id="rId5" Type="http://schemas.openxmlformats.org/officeDocument/2006/relationships/image" Target="../media/image12.tif"/><Relationship Id="rId6" Type="http://schemas.openxmlformats.org/officeDocument/2006/relationships/hyperlink" Target="http://physics.mcmaster.ca" TargetMode="External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lasticsheep.com" TargetMode="External"/><Relationship Id="rId4" Type="http://schemas.openxmlformats.org/officeDocument/2006/relationships/image" Target="../media/image14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-sarath.blogspot.com" TargetMode="External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hyperlink" Target="http://sciencebuddies.org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rismglow.com" TargetMode="External"/><Relationship Id="rId4" Type="http://schemas.openxmlformats.org/officeDocument/2006/relationships/image" Target="../media/image17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fun.com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ical_circuit" TargetMode="External"/><Relationship Id="rId4" Type="http://schemas.openxmlformats.org/officeDocument/2006/relationships/hyperlink" Target="https://en.wikipedia.org/wiki/Current_(electricity)" TargetMode="External"/><Relationship Id="rId5" Type="http://schemas.openxmlformats.org/officeDocument/2006/relationships/image" Target="../media/image19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ngpielaudio.com" TargetMode="External"/><Relationship Id="rId4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hyperlink" Target="http://sparkfun.com" TargetMode="External"/><Relationship Id="rId5" Type="http://schemas.openxmlformats.org/officeDocument/2006/relationships/image" Target="../media/image24.png"/><Relationship Id="rId6" Type="http://schemas.openxmlformats.org/officeDocument/2006/relationships/hyperlink" Target="https://www.sparkfun.com/tutorials/219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4" Type="http://schemas.openxmlformats.org/officeDocument/2006/relationships/image" Target="../media/image36.png"/><Relationship Id="rId5" Type="http://schemas.openxmlformats.org/officeDocument/2006/relationships/image" Target="../media/image37.tif"/><Relationship Id="rId6" Type="http://schemas.openxmlformats.org/officeDocument/2006/relationships/image" Target="../media/image38.tif"/><Relationship Id="rId7" Type="http://schemas.openxmlformats.org/officeDocument/2006/relationships/image" Target="../media/image39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4" Type="http://schemas.openxmlformats.org/officeDocument/2006/relationships/image" Target="../media/image41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4" Type="http://schemas.openxmlformats.org/officeDocument/2006/relationships/image" Target="../media/image43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t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t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4" Type="http://schemas.openxmlformats.org/officeDocument/2006/relationships/image" Target="../media/image49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mbeddedmicro.com" TargetMode="External"/><Relationship Id="rId4" Type="http://schemas.openxmlformats.org/officeDocument/2006/relationships/image" Target="../media/image52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4" Type="http://schemas.openxmlformats.org/officeDocument/2006/relationships/image" Target="../media/image56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t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t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4" Type="http://schemas.openxmlformats.org/officeDocument/2006/relationships/image" Target="../media/image61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4" Type="http://schemas.openxmlformats.org/officeDocument/2006/relationships/image" Target="../media/image63.tif"/><Relationship Id="rId5" Type="http://schemas.openxmlformats.org/officeDocument/2006/relationships/image" Target="../media/image64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65100" y="139700"/>
            <a:ext cx="12268200" cy="961668"/>
          </a:xfrm>
          <a:prstGeom prst="rect">
            <a:avLst/>
          </a:prstGeom>
        </p:spPr>
        <p:txBody>
          <a:bodyPr/>
          <a:lstStyle>
            <a:lvl1pPr marR="425195" algn="l" defTabSz="425195">
              <a:defRPr sz="465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Electronics Components and </a:t>
            </a:r>
            <a:r>
              <a:rPr lang="en-US" dirty="0" smtClean="0"/>
              <a:t>Circuits</a:t>
            </a:r>
            <a:endParaRPr dirty="0"/>
          </a:p>
        </p:txBody>
      </p:sp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734" y="1719212"/>
            <a:ext cx="7028136" cy="7028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66985" y="3844660"/>
            <a:ext cx="5654749" cy="322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C</a:t>
            </a:r>
            <a:r>
              <a:rPr lang="en-US" dirty="0" smtClean="0"/>
              <a:t>hris</a:t>
            </a:r>
            <a:r>
              <a:rPr dirty="0" smtClean="0"/>
              <a:t> Marone</a:t>
            </a:r>
            <a:r>
              <a:rPr lang="en-US" dirty="0" smtClean="0"/>
              <a:t> &amp; Clay Wood</a:t>
            </a: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Techniques of Geophysical Experimentation </a:t>
            </a:r>
            <a:endParaRPr lang="en-US" dirty="0" smtClean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3 Feb 2021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24345" y="4570888"/>
            <a:ext cx="4960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and contributions </a:t>
            </a:r>
            <a:r>
              <a:rPr lang="en-US" sz="2400" dirty="0" smtClean="0"/>
              <a:t>by John </a:t>
            </a:r>
            <a:r>
              <a:rPr lang="en-US" sz="2400" dirty="0" err="1" smtClean="0"/>
              <a:t>Leeman</a:t>
            </a:r>
            <a:endParaRPr lang="en-US" sz="24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When building and prototyping electronics we need different levels of permanence </a:t>
            </a:r>
          </a:p>
        </p:txBody>
      </p:sp>
      <p:pic>
        <p:nvPicPr>
          <p:cNvPr id="13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092" y="1562179"/>
            <a:ext cx="5214529" cy="391089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491348" y="4919229"/>
            <a:ext cx="261119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4"/>
              </a:rPr>
              <a:t>cormsquare.com</a:t>
            </a:r>
          </a:p>
        </p:txBody>
      </p:sp>
      <p:pic>
        <p:nvPicPr>
          <p:cNvPr id="13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81695" y="1562179"/>
            <a:ext cx="5214529" cy="391089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7268769" y="4933325"/>
            <a:ext cx="308461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6"/>
              </a:rPr>
              <a:t>physics.mcmaster.ca</a:t>
            </a:r>
          </a:p>
        </p:txBody>
      </p:sp>
      <p:pic>
        <p:nvPicPr>
          <p:cNvPr id="137" name="2015-05-06 22.48.41.jpg"/>
          <p:cNvPicPr>
            <a:picLocks noChangeAspect="1"/>
          </p:cNvPicPr>
          <p:nvPr/>
        </p:nvPicPr>
        <p:blipFill>
          <a:blip r:embed="rId7">
            <a:extLst/>
          </a:blip>
          <a:srcRect l="7813" t="13248" r="18684" b="13248"/>
          <a:stretch>
            <a:fillRect/>
          </a:stretch>
        </p:blipFill>
        <p:spPr>
          <a:xfrm rot="5400000">
            <a:off x="4530018" y="5061219"/>
            <a:ext cx="3944807" cy="525974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3850303" y="5718687"/>
            <a:ext cx="26111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J.R. Leeman</a:t>
            </a:r>
          </a:p>
        </p:txBody>
      </p:sp>
      <p:sp>
        <p:nvSpPr>
          <p:cNvPr id="139" name="Shape 139"/>
          <p:cNvSpPr/>
          <p:nvPr/>
        </p:nvSpPr>
        <p:spPr>
          <a:xfrm>
            <a:off x="5664200" y="9169400"/>
            <a:ext cx="1676400" cy="451876"/>
          </a:xfrm>
          <a:prstGeom prst="roundRect">
            <a:avLst>
              <a:gd name="adj" fmla="val 42158"/>
            </a:avLst>
          </a:prstGeom>
          <a:solidFill>
            <a:srgbClr val="FFFFFF">
              <a:alpha val="723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5196805" y="9141338"/>
            <a:ext cx="261119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Temporary</a:t>
            </a:r>
          </a:p>
        </p:txBody>
      </p:sp>
      <p:sp>
        <p:nvSpPr>
          <p:cNvPr id="141" name="Shape 141"/>
          <p:cNvSpPr/>
          <p:nvPr/>
        </p:nvSpPr>
        <p:spPr>
          <a:xfrm>
            <a:off x="9050759" y="1596591"/>
            <a:ext cx="1676401" cy="451876"/>
          </a:xfrm>
          <a:prstGeom prst="roundRect">
            <a:avLst>
              <a:gd name="adj" fmla="val 42158"/>
            </a:avLst>
          </a:prstGeom>
          <a:solidFill>
            <a:srgbClr val="FFFFFF">
              <a:alpha val="723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8583365" y="1568529"/>
            <a:ext cx="261119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Permanent</a:t>
            </a:r>
          </a:p>
        </p:txBody>
      </p:sp>
      <p:sp>
        <p:nvSpPr>
          <p:cNvPr id="143" name="Shape 143"/>
          <p:cNvSpPr/>
          <p:nvPr/>
        </p:nvSpPr>
        <p:spPr>
          <a:xfrm>
            <a:off x="1464733" y="1600279"/>
            <a:ext cx="3186447" cy="451876"/>
          </a:xfrm>
          <a:prstGeom prst="roundRect">
            <a:avLst>
              <a:gd name="adj" fmla="val 42158"/>
            </a:avLst>
          </a:prstGeom>
          <a:solidFill>
            <a:srgbClr val="FFFFFF">
              <a:alpha val="7232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486356" y="1365329"/>
            <a:ext cx="319400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Finished/Production</a:t>
            </a:r>
          </a:p>
        </p:txBody>
      </p:sp>
    </p:spTree>
    <p:extLst>
      <p:ext uri="{BB962C8B-B14F-4D97-AF65-F5344CB8AC3E}">
        <p14:creationId xmlns:p14="http://schemas.microsoft.com/office/powerpoint/2010/main" val="28874180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Breadboards offer quick prototyping and let you reuse components</a:t>
            </a:r>
          </a:p>
        </p:txBody>
      </p:sp>
      <p:sp>
        <p:nvSpPr>
          <p:cNvPr id="149" name="Shape 149"/>
          <p:cNvSpPr/>
          <p:nvPr/>
        </p:nvSpPr>
        <p:spPr>
          <a:xfrm>
            <a:off x="8677473" y="8754533"/>
            <a:ext cx="26111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3"/>
              </a:rPr>
              <a:t>elasticsheep.com</a:t>
            </a:r>
          </a:p>
        </p:txBody>
      </p:sp>
      <p:pic>
        <p:nvPicPr>
          <p:cNvPr id="15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1749" y="1602533"/>
            <a:ext cx="9581302" cy="73105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598936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They have columns of interconnected spring clips internally</a:t>
            </a:r>
          </a:p>
        </p:txBody>
      </p:sp>
      <p:sp>
        <p:nvSpPr>
          <p:cNvPr id="155" name="Shape 155"/>
          <p:cNvSpPr/>
          <p:nvPr/>
        </p:nvSpPr>
        <p:spPr>
          <a:xfrm>
            <a:off x="380140" y="6922227"/>
            <a:ext cx="427892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3"/>
              </a:rPr>
              <a:t>electronics-sarath.blogspot.com</a:t>
            </a:r>
          </a:p>
        </p:txBody>
      </p:sp>
      <p:pic>
        <p:nvPicPr>
          <p:cNvPr id="15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185" y="2291622"/>
            <a:ext cx="8606540" cy="4746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16665" y="2053860"/>
            <a:ext cx="3175001" cy="535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9792055" y="7159989"/>
            <a:ext cx="28758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6"/>
              </a:rPr>
              <a:t>sciencebuddies.org</a:t>
            </a:r>
          </a:p>
        </p:txBody>
      </p:sp>
    </p:spTree>
    <p:extLst>
      <p:ext uri="{BB962C8B-B14F-4D97-AF65-F5344CB8AC3E}">
        <p14:creationId xmlns:p14="http://schemas.microsoft.com/office/powerpoint/2010/main" val="88844619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Cut off or clean the glued ends of components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8558940" y="8863210"/>
            <a:ext cx="427892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3"/>
              </a:rPr>
              <a:t>prismglow.com</a:t>
            </a:r>
          </a:p>
        </p:txBody>
      </p:sp>
      <p:pic>
        <p:nvPicPr>
          <p:cNvPr id="164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2370" y="1284816"/>
            <a:ext cx="8720060" cy="7534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3415974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There are many ways to create your circuit on a breadboard</a:t>
            </a:r>
          </a:p>
        </p:txBody>
      </p:sp>
      <p:sp>
        <p:nvSpPr>
          <p:cNvPr id="169" name="Shape 169"/>
          <p:cNvSpPr/>
          <p:nvPr/>
        </p:nvSpPr>
        <p:spPr>
          <a:xfrm>
            <a:off x="10675606" y="8350249"/>
            <a:ext cx="26111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00" b="1">
                <a:latin typeface="Helvetica"/>
                <a:ea typeface="Helvetica"/>
                <a:cs typeface="Helvetica"/>
                <a:sym typeface="Helvetica"/>
              </a:rPr>
              <a:t>Image: </a:t>
            </a:r>
            <a:r>
              <a:rPr sz="1900" b="1" u="sng">
                <a:latin typeface="Helvetica"/>
                <a:ea typeface="Helvetica"/>
                <a:cs typeface="Helvetica"/>
                <a:sym typeface="Helvetica"/>
                <a:hlinkClick r:id="rId3"/>
              </a:rPr>
              <a:t>sparkfun.com</a:t>
            </a:r>
          </a:p>
        </p:txBody>
      </p:sp>
      <p:pic>
        <p:nvPicPr>
          <p:cNvPr id="17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365503"/>
            <a:ext cx="13004801" cy="70225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225794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41337" y="124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Kirchoff’s </a:t>
            </a:r>
            <a:r>
              <a:rPr dirty="0" smtClean="0"/>
              <a:t>Law</a:t>
            </a:r>
            <a:endParaRPr dirty="0"/>
          </a:p>
        </p:txBody>
      </p:sp>
      <p:sp>
        <p:nvSpPr>
          <p:cNvPr id="196" name="Shape 196"/>
          <p:cNvSpPr/>
          <p:nvPr/>
        </p:nvSpPr>
        <p:spPr>
          <a:xfrm>
            <a:off x="293298" y="1047655"/>
            <a:ext cx="12154266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25252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At any node (junction) in an </a:t>
            </a:r>
            <a:r>
              <a:rPr dirty="0">
                <a:hlinkClick r:id="rId3"/>
              </a:rPr>
              <a:t>electrical circuit</a:t>
            </a:r>
            <a:r>
              <a:rPr dirty="0"/>
              <a:t>, the sum of </a:t>
            </a:r>
            <a:r>
              <a:rPr dirty="0">
                <a:hlinkClick r:id="rId4"/>
              </a:rPr>
              <a:t>currents</a:t>
            </a:r>
            <a:r>
              <a:rPr dirty="0"/>
              <a:t> flowing into that node is equal to the sum of currents flowing out of that node</a:t>
            </a:r>
          </a:p>
          <a:p>
            <a:pPr algn="l" defTabSz="457200">
              <a:defRPr sz="3000">
                <a:solidFill>
                  <a:srgbClr val="25252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E</a:t>
            </a:r>
            <a:r>
              <a:rPr dirty="0" smtClean="0"/>
              <a:t>quivalently </a:t>
            </a:r>
            <a:r>
              <a:rPr dirty="0"/>
              <a:t>the algebraic sum of currents in a network of conductors meeting at a point is zero.</a:t>
            </a:r>
          </a:p>
        </p:txBody>
      </p:sp>
      <p:pic>
        <p:nvPicPr>
          <p:cNvPr id="19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45109" y="3729410"/>
            <a:ext cx="4714582" cy="458629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Wikipedia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Ohm’s Law relates voltage, current, and resistance</a:t>
            </a:r>
          </a:p>
        </p:txBody>
      </p:sp>
      <p:sp>
        <p:nvSpPr>
          <p:cNvPr id="214" name="Shape 214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sp>
        <p:nvSpPr>
          <p:cNvPr id="215" name="Shape 215"/>
          <p:cNvSpPr/>
          <p:nvPr/>
        </p:nvSpPr>
        <p:spPr>
          <a:xfrm>
            <a:off x="7866724" y="1878419"/>
            <a:ext cx="271062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V = I * R</a:t>
            </a:r>
          </a:p>
        </p:txBody>
      </p:sp>
      <p:pic>
        <p:nvPicPr>
          <p:cNvPr id="21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751" y="2159000"/>
            <a:ext cx="4279901" cy="543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7021" y="3996992"/>
            <a:ext cx="7990032" cy="335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Ohm’s Law relates voltage, current, and resistance</a:t>
            </a:r>
          </a:p>
        </p:txBody>
      </p:sp>
      <p:sp>
        <p:nvSpPr>
          <p:cNvPr id="228" name="Shape 228"/>
          <p:cNvSpPr/>
          <p:nvPr/>
        </p:nvSpPr>
        <p:spPr>
          <a:xfrm>
            <a:off x="9433703" y="935989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Image: </a:t>
            </a:r>
            <a:r>
              <a:rPr u="sng">
                <a:hlinkClick r:id="rId3"/>
              </a:rPr>
              <a:t>sengpielaudio.com</a:t>
            </a:r>
          </a:p>
        </p:txBody>
      </p:sp>
      <p:pic>
        <p:nvPicPr>
          <p:cNvPr id="22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6227" y="1727312"/>
            <a:ext cx="6712346" cy="629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note about LEDs</a:t>
            </a:r>
          </a:p>
        </p:txBody>
      </p:sp>
      <p:pic>
        <p:nvPicPr>
          <p:cNvPr id="36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8250" y="2496409"/>
            <a:ext cx="5448300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>
            <a:off x="10709473" y="9298516"/>
            <a:ext cx="261119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Image: </a:t>
            </a:r>
            <a:r>
              <a:rPr u="sng">
                <a:hlinkClick r:id="rId4"/>
              </a:rPr>
              <a:t>sparkfun.com</a:t>
            </a:r>
          </a:p>
        </p:txBody>
      </p:sp>
      <p:sp>
        <p:nvSpPr>
          <p:cNvPr id="371" name="Shape 371"/>
          <p:cNvSpPr/>
          <p:nvPr/>
        </p:nvSpPr>
        <p:spPr>
          <a:xfrm>
            <a:off x="8838657" y="7194153"/>
            <a:ext cx="360788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Current Limiting Resistor</a:t>
            </a:r>
          </a:p>
        </p:txBody>
      </p:sp>
      <p:pic>
        <p:nvPicPr>
          <p:cNvPr id="372" name="Picture 371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3074597">
            <a:off x="8407480" y="6359580"/>
            <a:ext cx="2417361" cy="352234"/>
          </a:xfrm>
          <a:prstGeom prst="rect">
            <a:avLst/>
          </a:prstGeom>
        </p:spPr>
      </p:pic>
      <p:sp>
        <p:nvSpPr>
          <p:cNvPr id="374" name="Shape 374"/>
          <p:cNvSpPr/>
          <p:nvPr/>
        </p:nvSpPr>
        <p:spPr>
          <a:xfrm>
            <a:off x="632209" y="8085666"/>
            <a:ext cx="1174038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Calculating the resistor value: </a:t>
            </a:r>
            <a:r>
              <a:rPr u="sng">
                <a:hlinkClick r:id="rId6"/>
              </a:rPr>
              <a:t>https://www.sparkfun.com/tutorials/219</a:t>
            </a:r>
          </a:p>
        </p:txBody>
      </p:sp>
    </p:spTree>
    <p:extLst>
      <p:ext uri="{BB962C8B-B14F-4D97-AF65-F5344CB8AC3E}">
        <p14:creationId xmlns:p14="http://schemas.microsoft.com/office/powerpoint/2010/main" val="21470133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689853" y="240320"/>
            <a:ext cx="11625093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200" dirty="0"/>
              <a:t>Let’s </a:t>
            </a:r>
            <a:r>
              <a:rPr lang="en-US" sz="3200" dirty="0" smtClean="0"/>
              <a:t>find the resistor we need </a:t>
            </a:r>
            <a:r>
              <a:rPr lang="en-US" sz="3200" dirty="0"/>
              <a:t>for our </a:t>
            </a:r>
            <a:r>
              <a:rPr lang="en-US" sz="3200" dirty="0" smtClean="0"/>
              <a:t>LED </a:t>
            </a:r>
          </a:p>
          <a:p>
            <a:r>
              <a:rPr lang="en-US" sz="3200" dirty="0" smtClean="0"/>
              <a:t>We can </a:t>
            </a:r>
            <a:r>
              <a:rPr sz="3200" dirty="0" smtClean="0"/>
              <a:t>calculate </a:t>
            </a:r>
            <a:r>
              <a:rPr sz="3200" dirty="0"/>
              <a:t>the </a:t>
            </a:r>
            <a:r>
              <a:rPr lang="en-US" sz="3200" dirty="0" smtClean="0"/>
              <a:t>required resistance</a:t>
            </a:r>
          </a:p>
          <a:p>
            <a:r>
              <a:rPr lang="en-US" sz="3200" dirty="0" smtClean="0"/>
              <a:t>Here’s what we need to know</a:t>
            </a:r>
            <a:endParaRPr sz="3200" dirty="0"/>
          </a:p>
        </p:txBody>
      </p:sp>
      <p:sp>
        <p:nvSpPr>
          <p:cNvPr id="234" name="Shape 234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23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379" y="2966547"/>
            <a:ext cx="7128814" cy="609513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1679916" y="5382818"/>
            <a:ext cx="10291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3.8V</a:t>
            </a:r>
          </a:p>
        </p:txBody>
      </p:sp>
      <p:sp>
        <p:nvSpPr>
          <p:cNvPr id="237" name="Shape 237"/>
          <p:cNvSpPr/>
          <p:nvPr/>
        </p:nvSpPr>
        <p:spPr>
          <a:xfrm>
            <a:off x="10148216" y="6896355"/>
            <a:ext cx="22457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Vf = 3.1 V</a:t>
            </a:r>
          </a:p>
          <a:p>
            <a:r>
              <a:rPr dirty="0"/>
              <a:t>If = 30 mA</a:t>
            </a:r>
          </a:p>
        </p:txBody>
      </p:sp>
      <p:sp>
        <p:nvSpPr>
          <p:cNvPr id="239" name="Shape 239"/>
          <p:cNvSpPr/>
          <p:nvPr/>
        </p:nvSpPr>
        <p:spPr>
          <a:xfrm>
            <a:off x="2654514" y="2966547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195327" y="1820277"/>
            <a:ext cx="10829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Helvetica Neue" charset="0"/>
              </a:rPr>
              <a:t>i</a:t>
            </a:r>
            <a:r>
              <a:rPr lang="en-US" sz="2400" dirty="0">
                <a:solidFill>
                  <a:srgbClr val="333333"/>
                </a:solidFill>
                <a:latin typeface="Helvetica Neue" charset="0"/>
              </a:rPr>
              <a:t> = LED forward current in Amps (found in the LED </a:t>
            </a:r>
            <a:r>
              <a:rPr lang="en-US" sz="2400" dirty="0" smtClean="0">
                <a:solidFill>
                  <a:srgbClr val="333333"/>
                </a:solidFill>
                <a:latin typeface="Helvetica Neue" charset="0"/>
              </a:rPr>
              <a:t>datasheet)</a:t>
            </a:r>
            <a:endParaRPr lang="en-US" sz="2400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333333"/>
                </a:solidFill>
                <a:latin typeface="Helvetica Neue" charset="0"/>
              </a:rPr>
              <a:t>Vf</a:t>
            </a:r>
            <a:r>
              <a:rPr lang="en-US" sz="2400" dirty="0" smtClean="0">
                <a:solidFill>
                  <a:srgbClr val="333333"/>
                </a:solidFill>
                <a:latin typeface="Helvetica Neue" charset="0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Helvetica Neue" charset="0"/>
              </a:rPr>
              <a:t>= LED forward voltage drop in Volts (found in the LED </a:t>
            </a:r>
            <a:r>
              <a:rPr lang="en-US" sz="2400" dirty="0" smtClean="0">
                <a:solidFill>
                  <a:srgbClr val="333333"/>
                </a:solidFill>
                <a:latin typeface="Helvetica Neue" charset="0"/>
              </a:rPr>
              <a:t>datasheet)</a:t>
            </a:r>
            <a:endParaRPr lang="en-US" sz="2400" dirty="0" smtClean="0"/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Helvetica Neue" charset="0"/>
              </a:rPr>
              <a:t>Vs </a:t>
            </a:r>
            <a:r>
              <a:rPr lang="en-US" sz="2400" dirty="0">
                <a:solidFill>
                  <a:srgbClr val="333333"/>
                </a:solidFill>
                <a:latin typeface="Helvetica Neue" charset="0"/>
              </a:rPr>
              <a:t>= supply voltage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383701" y="2686917"/>
            <a:ext cx="7486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see https</a:t>
            </a:r>
            <a:r>
              <a:rPr lang="en-US" sz="2400" i="1" dirty="0"/>
              <a:t>://</a:t>
            </a:r>
            <a:r>
              <a:rPr lang="en-US" sz="2400" i="1" dirty="0" err="1"/>
              <a:t>www.sparkfun.com</a:t>
            </a:r>
            <a:r>
              <a:rPr lang="en-US" sz="2400" i="1" dirty="0"/>
              <a:t>/tutorials/219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236" y="1553145"/>
            <a:ext cx="11148328" cy="766991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0305385" y="9197633"/>
            <a:ext cx="35710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Wikipedia</a:t>
            </a:r>
          </a:p>
        </p:txBody>
      </p:sp>
      <p:sp>
        <p:nvSpPr>
          <p:cNvPr id="2" name="Rectangle 1"/>
          <p:cNvSpPr/>
          <p:nvPr/>
        </p:nvSpPr>
        <p:spPr>
          <a:xfrm>
            <a:off x="603850" y="190171"/>
            <a:ext cx="118354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Some fundamentals of electronics starting from components</a:t>
            </a:r>
            <a:r>
              <a:rPr lang="en-US" dirty="0"/>
              <a:t>, schematics, and basic circuit analysis</a:t>
            </a:r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</a:t>
            </a:r>
            <a:r>
              <a:rPr dirty="0" smtClean="0"/>
              <a:t> </a:t>
            </a:r>
            <a:r>
              <a:rPr dirty="0"/>
              <a:t>schematic </a:t>
            </a:r>
            <a:r>
              <a:rPr lang="en-US" dirty="0" smtClean="0"/>
              <a:t>for a</a:t>
            </a:r>
            <a:r>
              <a:rPr dirty="0" smtClean="0"/>
              <a:t> circuit</a:t>
            </a:r>
            <a:r>
              <a:rPr lang="en-US" dirty="0" smtClean="0"/>
              <a:t> used in the </a:t>
            </a:r>
            <a:r>
              <a:rPr lang="en-US" dirty="0" err="1" smtClean="0"/>
              <a:t>biax</a:t>
            </a:r>
            <a:r>
              <a:rPr lang="en-US" dirty="0" smtClean="0"/>
              <a:t>. Note Gain select and signal offset.</a:t>
            </a:r>
            <a:endParaRPr dirty="0"/>
          </a:p>
        </p:txBody>
      </p:sp>
      <p:pic>
        <p:nvPicPr>
          <p:cNvPr id="285" name="Screenshot 2016-10-10 09.01.00.png"/>
          <p:cNvPicPr>
            <a:picLocks noChangeAspect="1"/>
          </p:cNvPicPr>
          <p:nvPr/>
        </p:nvPicPr>
        <p:blipFill>
          <a:blip r:embed="rId3">
            <a:extLst/>
          </a:blip>
          <a:srcRect t="5390" r="3237"/>
          <a:stretch>
            <a:fillRect/>
          </a:stretch>
        </p:blipFill>
        <p:spPr>
          <a:xfrm>
            <a:off x="2428676" y="1627033"/>
            <a:ext cx="8147521" cy="7858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141337" y="124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S</a:t>
            </a:r>
            <a:r>
              <a:rPr dirty="0" smtClean="0"/>
              <a:t>ymbols </a:t>
            </a:r>
            <a:r>
              <a:rPr dirty="0"/>
              <a:t>are standardized for the basic components</a:t>
            </a:r>
          </a:p>
        </p:txBody>
      </p:sp>
      <p:pic>
        <p:nvPicPr>
          <p:cNvPr id="290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b="28911"/>
          <a:stretch>
            <a:fillRect/>
          </a:stretch>
        </p:blipFill>
        <p:spPr>
          <a:xfrm>
            <a:off x="1457325" y="831644"/>
            <a:ext cx="10090229" cy="887611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Junctions mark where wires are connected</a:t>
            </a:r>
          </a:p>
        </p:txBody>
      </p:sp>
      <p:sp>
        <p:nvSpPr>
          <p:cNvPr id="296" name="Shape 296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29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272" y="1664318"/>
            <a:ext cx="10798256" cy="6424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We also use net name labels to reduce schematic clutter</a:t>
            </a:r>
          </a:p>
        </p:txBody>
      </p:sp>
      <p:sp>
        <p:nvSpPr>
          <p:cNvPr id="302" name="Shape 302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0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873" y="1836578"/>
            <a:ext cx="11817054" cy="642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When encountering a schematic, split it up into functional blocks</a:t>
            </a:r>
          </a:p>
        </p:txBody>
      </p:sp>
      <p:pic>
        <p:nvPicPr>
          <p:cNvPr id="30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241" y="879774"/>
            <a:ext cx="11784318" cy="8802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When encountering a schematic, split it up into functional blocks</a:t>
            </a:r>
          </a:p>
        </p:txBody>
      </p:sp>
      <p:pic>
        <p:nvPicPr>
          <p:cNvPr id="313" name="Screenshot 2016-10-10 09.0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950852"/>
            <a:ext cx="13004801" cy="7574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Look for voltage rails, these a great staring test points</a:t>
            </a:r>
          </a:p>
        </p:txBody>
      </p:sp>
      <p:sp>
        <p:nvSpPr>
          <p:cNvPr id="318" name="Shape 318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Images: Sparkfun</a:t>
            </a:r>
          </a:p>
        </p:txBody>
      </p:sp>
      <p:pic>
        <p:nvPicPr>
          <p:cNvPr id="31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9656" y="1879395"/>
            <a:ext cx="9465488" cy="5994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0" y="199660"/>
            <a:ext cx="12722126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800" dirty="0" smtClean="0"/>
              <a:t>Let’s build a voltage divider</a:t>
            </a:r>
          </a:p>
          <a:p>
            <a:endParaRPr lang="en-US" sz="4800" dirty="0" smtClean="0"/>
          </a:p>
          <a:p>
            <a:pPr algn="l"/>
            <a:r>
              <a:rPr lang="en-US" sz="4800" dirty="0" smtClean="0"/>
              <a:t>It’s a v. important basic circuit and used for many things from signal offset to A2D conversion</a:t>
            </a:r>
            <a:endParaRPr sz="4800" dirty="0"/>
          </a:p>
        </p:txBody>
      </p:sp>
      <p:sp>
        <p:nvSpPr>
          <p:cNvPr id="2" name="Rectangle 1"/>
          <p:cNvSpPr/>
          <p:nvPr/>
        </p:nvSpPr>
        <p:spPr>
          <a:xfrm>
            <a:off x="533400" y="4276636"/>
            <a:ext cx="1192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/tutorials/voltage-dividers/all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11" y="5557921"/>
            <a:ext cx="1600200" cy="292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84" y="6043863"/>
            <a:ext cx="4660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3819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</a:t>
            </a:r>
            <a:r>
              <a:rPr dirty="0" smtClean="0"/>
              <a:t> </a:t>
            </a:r>
            <a:r>
              <a:rPr dirty="0"/>
              <a:t>deeper dive into the basic components</a:t>
            </a:r>
          </a:p>
        </p:txBody>
      </p:sp>
      <p:pic>
        <p:nvPicPr>
          <p:cNvPr id="329" name="pasted-image-sm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236" y="1553145"/>
            <a:ext cx="11148328" cy="7669919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10305385" y="9197633"/>
            <a:ext cx="35710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Wikipedia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141337" y="173566"/>
            <a:ext cx="1272212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Resistors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41337" y="-162984"/>
            <a:ext cx="127221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Electric circuits are closed loops that electrons flow through. Electrical energy is the stored electrical potential difference </a:t>
            </a:r>
          </a:p>
        </p:txBody>
      </p:sp>
      <p:sp>
        <p:nvSpPr>
          <p:cNvPr id="143" name="Shape 143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1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3554" y="1956820"/>
            <a:ext cx="7117692" cy="686857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316678" y="6832638"/>
            <a:ext cx="426011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67341" y="4329348"/>
            <a:ext cx="37094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current </a:t>
            </a:r>
            <a:r>
              <a:rPr lang="en-US" dirty="0" smtClean="0"/>
              <a:t>flow &amp; electron </a:t>
            </a:r>
            <a:r>
              <a:rPr lang="en-US" dirty="0"/>
              <a:t>flow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Resistors restrict the flow of electrons through a circuit</a:t>
            </a:r>
          </a:p>
        </p:txBody>
      </p:sp>
      <p:sp>
        <p:nvSpPr>
          <p:cNvPr id="339" name="Shape 339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Images: Sparkfun</a:t>
            </a:r>
          </a:p>
        </p:txBody>
      </p:sp>
      <p:pic>
        <p:nvPicPr>
          <p:cNvPr id="34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997" y="1681779"/>
            <a:ext cx="4617007" cy="1231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2500" y="4746822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6284" y="2022832"/>
            <a:ext cx="5841656" cy="2726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8862" y="5496845"/>
            <a:ext cx="4039244" cy="3215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99807" y="1608557"/>
            <a:ext cx="7213601" cy="135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Resistors in series are added together</a:t>
            </a:r>
          </a:p>
        </p:txBody>
      </p:sp>
      <p:sp>
        <p:nvSpPr>
          <p:cNvPr id="349" name="Shape 349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5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2750" y="6472270"/>
            <a:ext cx="7099300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2400" y="3849295"/>
            <a:ext cx="7620000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Resistors in parallel are the inverse sum of the inverse resistances </a:t>
            </a:r>
          </a:p>
        </p:txBody>
      </p:sp>
      <p:sp>
        <p:nvSpPr>
          <p:cNvPr id="356" name="Shape 356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5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6849" y="2354859"/>
            <a:ext cx="5911102" cy="2975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1000" y="6043477"/>
            <a:ext cx="7162800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Let’s workout an example simple resistor network</a:t>
            </a:r>
          </a:p>
        </p:txBody>
      </p:sp>
      <p:sp>
        <p:nvSpPr>
          <p:cNvPr id="363" name="Shape 363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6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3371850"/>
            <a:ext cx="7620000" cy="300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Let’s workout an example simple resistor network</a:t>
            </a:r>
          </a:p>
        </p:txBody>
      </p:sp>
      <p:sp>
        <p:nvSpPr>
          <p:cNvPr id="369" name="Shape 369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7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6957" y="3371850"/>
            <a:ext cx="7990886" cy="300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Let’s workout an example simple resistor network</a:t>
            </a:r>
          </a:p>
        </p:txBody>
      </p:sp>
      <p:sp>
        <p:nvSpPr>
          <p:cNvPr id="375" name="Shape 375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335" y="3371850"/>
            <a:ext cx="8284130" cy="300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Derive the equation for the voltage out of this divider</a:t>
            </a:r>
          </a:p>
        </p:txBody>
      </p:sp>
      <p:sp>
        <p:nvSpPr>
          <p:cNvPr id="381" name="Shape 381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8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4150" y="2400300"/>
            <a:ext cx="24765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141337" y="173566"/>
            <a:ext cx="1272212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Capacitors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Capacitors can store energy in a circuit and resist voltage changes</a:t>
            </a:r>
          </a:p>
        </p:txBody>
      </p:sp>
      <p:sp>
        <p:nvSpPr>
          <p:cNvPr id="391" name="Shape 391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6433" y="851261"/>
            <a:ext cx="762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310" y="5999357"/>
            <a:ext cx="7620001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Caps in parallel are added together</a:t>
            </a:r>
          </a:p>
        </p:txBody>
      </p:sp>
      <p:sp>
        <p:nvSpPr>
          <p:cNvPr id="398" name="Shape 398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39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4101" y="2745152"/>
            <a:ext cx="9156289" cy="3662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2467154" y="394017"/>
            <a:ext cx="949916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Here’s a basic circuit.  Think about </a:t>
            </a:r>
            <a:r>
              <a:rPr dirty="0" smtClean="0"/>
              <a:t>voltage</a:t>
            </a:r>
            <a:r>
              <a:rPr dirty="0"/>
              <a:t>, current, resistance and their relation</a:t>
            </a:r>
          </a:p>
        </p:txBody>
      </p:sp>
      <p:sp>
        <p:nvSpPr>
          <p:cNvPr id="156" name="Shape 156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Wikipedia</a:t>
            </a:r>
          </a:p>
        </p:txBody>
      </p:sp>
      <p:pic>
        <p:nvPicPr>
          <p:cNvPr id="15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0093" y="2462600"/>
            <a:ext cx="7384614" cy="482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Caps in series go as the inverse sum</a:t>
            </a:r>
          </a:p>
        </p:txBody>
      </p:sp>
      <p:sp>
        <p:nvSpPr>
          <p:cNvPr id="404" name="Shape 404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40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6683" y="3386656"/>
            <a:ext cx="9411434" cy="2980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141337" y="173566"/>
            <a:ext cx="1272212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Inductors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141337" y="-112871"/>
            <a:ext cx="127221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Inductors are coils of wire, generally on a ferrous core that store energy in a magnetic field. They resist changes in current</a:t>
            </a:r>
          </a:p>
        </p:txBody>
      </p:sp>
      <p:sp>
        <p:nvSpPr>
          <p:cNvPr id="434" name="Shape 434"/>
          <p:cNvSpPr/>
          <p:nvPr/>
        </p:nvSpPr>
        <p:spPr>
          <a:xfrm>
            <a:off x="9800914" y="9310589"/>
            <a:ext cx="35710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Image: </a:t>
            </a:r>
            <a:r>
              <a:rPr u="sng">
                <a:hlinkClick r:id="rId3"/>
              </a:rPr>
              <a:t>embeddedmicro.com</a:t>
            </a:r>
          </a:p>
        </p:txBody>
      </p:sp>
      <p:pic>
        <p:nvPicPr>
          <p:cNvPr id="43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9758" y="2478860"/>
            <a:ext cx="5725284" cy="5725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141337" y="433229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When power is applied a magnetic field is built up</a:t>
            </a:r>
          </a:p>
        </p:txBody>
      </p:sp>
      <p:sp>
        <p:nvSpPr>
          <p:cNvPr id="440" name="Shape 440"/>
          <p:cNvSpPr/>
          <p:nvPr/>
        </p:nvSpPr>
        <p:spPr>
          <a:xfrm>
            <a:off x="9800914" y="9310589"/>
            <a:ext cx="35710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afrotechmods</a:t>
            </a:r>
          </a:p>
        </p:txBody>
      </p:sp>
      <p:pic>
        <p:nvPicPr>
          <p:cNvPr id="441" name="Screenshot 2016-10-10 10.43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251461"/>
            <a:ext cx="13004801" cy="5250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141337" y="160179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When power is removed that magnetic field dumps its energy</a:t>
            </a:r>
          </a:p>
        </p:txBody>
      </p:sp>
      <p:sp>
        <p:nvSpPr>
          <p:cNvPr id="446" name="Shape 446"/>
          <p:cNvSpPr/>
          <p:nvPr/>
        </p:nvSpPr>
        <p:spPr>
          <a:xfrm>
            <a:off x="9800914" y="9310589"/>
            <a:ext cx="357109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afrotechmods</a:t>
            </a:r>
          </a:p>
        </p:txBody>
      </p:sp>
      <p:pic>
        <p:nvPicPr>
          <p:cNvPr id="447" name="Screenshot 2016-10-10 10.43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844" y="2435706"/>
            <a:ext cx="13004801" cy="5250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Screenshot 2016-10-10 10.43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2253404"/>
            <a:ext cx="13004801" cy="5615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41337" y="179229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Inductors are the basis for transformers as well</a:t>
            </a:r>
          </a:p>
        </p:txBody>
      </p:sp>
      <p:sp>
        <p:nvSpPr>
          <p:cNvPr id="453" name="Shape 453"/>
          <p:cNvSpPr/>
          <p:nvPr/>
        </p:nvSpPr>
        <p:spPr>
          <a:xfrm>
            <a:off x="8538294" y="9164539"/>
            <a:ext cx="483371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electronics-tutorials.ws, Wikipedia</a:t>
            </a:r>
          </a:p>
        </p:txBody>
      </p:sp>
      <p:pic>
        <p:nvPicPr>
          <p:cNvPr id="45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768" y="3197010"/>
            <a:ext cx="7818605" cy="3049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5120" y="2096487"/>
            <a:ext cx="3479668" cy="525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141337" y="173566"/>
            <a:ext cx="1272212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Diodes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Diodes are like the one-way valve of electronics (ideally)</a:t>
            </a:r>
          </a:p>
        </p:txBody>
      </p:sp>
      <p:sp>
        <p:nvSpPr>
          <p:cNvPr id="464" name="Shape 464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46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8231" y="2268753"/>
            <a:ext cx="10128338" cy="5216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Current can from from the anode to the cathode, but not from the cathode to the anode</a:t>
            </a:r>
          </a:p>
        </p:txBody>
      </p:sp>
      <p:sp>
        <p:nvSpPr>
          <p:cNvPr id="470" name="Shape 470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47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2450" y="3217612"/>
            <a:ext cx="8559900" cy="331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Here are two simple equivalent circuits</a:t>
            </a:r>
          </a:p>
        </p:txBody>
      </p:sp>
      <p:sp>
        <p:nvSpPr>
          <p:cNvPr id="476" name="Shape 476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47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0453" y="1634033"/>
            <a:ext cx="8803894" cy="6485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water system is used as a common analogy </a:t>
            </a:r>
          </a:p>
        </p:txBody>
      </p:sp>
      <p:sp>
        <p:nvSpPr>
          <p:cNvPr id="162" name="Shape 162"/>
          <p:cNvSpPr/>
          <p:nvPr/>
        </p:nvSpPr>
        <p:spPr>
          <a:xfrm>
            <a:off x="9722915" y="9270552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Hyperphysics</a:t>
            </a:r>
          </a:p>
        </p:txBody>
      </p:sp>
      <p:pic>
        <p:nvPicPr>
          <p:cNvPr id="163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478" y="2276495"/>
            <a:ext cx="10809844" cy="5748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There are also optical diodes (light emitting and current generating)</a:t>
            </a:r>
          </a:p>
        </p:txBody>
      </p:sp>
      <p:sp>
        <p:nvSpPr>
          <p:cNvPr id="513" name="Shape 513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51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196" y="2933700"/>
            <a:ext cx="6616701" cy="388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21358" r="4351"/>
          <a:stretch>
            <a:fillRect/>
          </a:stretch>
        </p:blipFill>
        <p:spPr>
          <a:xfrm>
            <a:off x="7097899" y="2355850"/>
            <a:ext cx="5660874" cy="504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141337" y="173566"/>
            <a:ext cx="12722126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3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Transistors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Transistors can be used as switches, controls or amplifiers</a:t>
            </a:r>
          </a:p>
        </p:txBody>
      </p:sp>
      <p:sp>
        <p:nvSpPr>
          <p:cNvPr id="583" name="Shape 583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58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186" y="2283265"/>
            <a:ext cx="45466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9100" y="4864100"/>
            <a:ext cx="4546600" cy="177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92685" y="7109594"/>
            <a:ext cx="4546601" cy="177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141337" y="110066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Transistors are non-linear devices and operate in one of four quadrants of behavior</a:t>
            </a:r>
          </a:p>
        </p:txBody>
      </p:sp>
      <p:sp>
        <p:nvSpPr>
          <p:cNvPr id="591" name="Shape 591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5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7181" y="1143000"/>
            <a:ext cx="7620001" cy="746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Voltage is similar to water pressure in a hydraulic system</a:t>
            </a:r>
          </a:p>
        </p:txBody>
      </p:sp>
      <p:sp>
        <p:nvSpPr>
          <p:cNvPr id="168" name="Shape 168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16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0714" y="965360"/>
            <a:ext cx="7803372" cy="782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Current is analogous to water flow</a:t>
            </a:r>
          </a:p>
        </p:txBody>
      </p:sp>
      <p:sp>
        <p:nvSpPr>
          <p:cNvPr id="174" name="Shape 174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17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2096" y="1467996"/>
            <a:ext cx="6800608" cy="681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141337" y="-143934"/>
            <a:ext cx="1272212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Resistance is similar to flow limits due to the water pipe size</a:t>
            </a:r>
          </a:p>
        </p:txBody>
      </p:sp>
      <p:sp>
        <p:nvSpPr>
          <p:cNvPr id="180" name="Shape 180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18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6624" y="1761584"/>
            <a:ext cx="6251552" cy="6230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141337" y="129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Voltage, Current, and Resistance are all related</a:t>
            </a:r>
          </a:p>
        </p:txBody>
      </p:sp>
      <p:sp>
        <p:nvSpPr>
          <p:cNvPr id="186" name="Shape 186"/>
          <p:cNvSpPr/>
          <p:nvPr/>
        </p:nvSpPr>
        <p:spPr>
          <a:xfrm>
            <a:off x="10878855" y="9310589"/>
            <a:ext cx="35710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Image: Sparkfun</a:t>
            </a:r>
          </a:p>
        </p:txBody>
      </p:sp>
      <p:pic>
        <p:nvPicPr>
          <p:cNvPr id="18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1312" y="1226610"/>
            <a:ext cx="7282176" cy="7300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2754</Words>
  <Application>Microsoft Macintosh PowerPoint</Application>
  <PresentationFormat>Custom</PresentationFormat>
  <Paragraphs>175</Paragraphs>
  <Slides>53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Helvetica</vt:lpstr>
      <vt:lpstr>Helvetica Light</vt:lpstr>
      <vt:lpstr>Helvetica Neue</vt:lpstr>
      <vt:lpstr>Arial</vt:lpstr>
      <vt:lpstr>White</vt:lpstr>
      <vt:lpstr>Electronics Components and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Components and Circuits</dc:title>
  <cp:lastModifiedBy>Chris Marone</cp:lastModifiedBy>
  <cp:revision>17</cp:revision>
  <dcterms:modified xsi:type="dcterms:W3CDTF">2021-01-31T16:21:51Z</dcterms:modified>
</cp:coreProperties>
</file>